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280" r:id="rId29"/>
    <p:sldId id="281" r:id="rId30"/>
    <p:sldId id="282" r:id="rId31"/>
    <p:sldId id="291" r:id="rId32"/>
    <p:sldId id="285" r:id="rId33"/>
    <p:sldId id="286" r:id="rId34"/>
    <p:sldId id="287" r:id="rId35"/>
    <p:sldId id="288" r:id="rId36"/>
    <p:sldId id="292" r:id="rId37"/>
    <p:sldId id="294" r:id="rId38"/>
    <p:sldId id="293" r:id="rId39"/>
    <p:sldId id="295" r:id="rId40"/>
    <p:sldId id="296" r:id="rId41"/>
    <p:sldId id="289" r:id="rId42"/>
    <p:sldId id="297" r:id="rId43"/>
    <p:sldId id="290" r:id="rId44"/>
    <p:sldId id="298" r:id="rId45"/>
    <p:sldId id="299" r:id="rId46"/>
    <p:sldId id="300" r:id="rId47"/>
    <p:sldId id="301" r:id="rId48"/>
    <p:sldId id="302" r:id="rId49"/>
    <p:sldId id="321" r:id="rId50"/>
    <p:sldId id="323" r:id="rId51"/>
    <p:sldId id="322" r:id="rId52"/>
    <p:sldId id="324" r:id="rId53"/>
    <p:sldId id="325" r:id="rId54"/>
    <p:sldId id="327" r:id="rId55"/>
    <p:sldId id="328" r:id="rId56"/>
    <p:sldId id="326" r:id="rId57"/>
    <p:sldId id="329" r:id="rId58"/>
    <p:sldId id="303" r:id="rId59"/>
    <p:sldId id="304" r:id="rId60"/>
    <p:sldId id="305" r:id="rId61"/>
    <p:sldId id="30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C83FF5-74BE-4F92-A134-0C67C733BF14}" v="1" dt="2025-01-19T22:51:24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o Banjai" userId="66ec5e57-af86-4fe8-a8a2-da582b4aed7b" providerId="ADAL" clId="{E1C83FF5-74BE-4F92-A134-0C67C733BF14}"/>
    <pc:docChg chg="addSld delSld modSld">
      <pc:chgData name="Claudio Banjai" userId="66ec5e57-af86-4fe8-a8a2-da582b4aed7b" providerId="ADAL" clId="{E1C83FF5-74BE-4F92-A134-0C67C733BF14}" dt="2025-01-19T23:34:56.596" v="75" actId="2696"/>
      <pc:docMkLst>
        <pc:docMk/>
      </pc:docMkLst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782158551" sldId="307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3654200357" sldId="308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2954825206" sldId="309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796840935" sldId="310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2141090197" sldId="311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3935523634" sldId="312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4283074244" sldId="313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4248574023" sldId="314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1457147177" sldId="315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2226407413" sldId="316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3021741291" sldId="317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446752211" sldId="318"/>
        </pc:sldMkLst>
      </pc:sldChg>
      <pc:sldChg chg="del">
        <pc:chgData name="Claudio Banjai" userId="66ec5e57-af86-4fe8-a8a2-da582b4aed7b" providerId="ADAL" clId="{E1C83FF5-74BE-4F92-A134-0C67C733BF14}" dt="2025-01-19T23:34:56.596" v="75" actId="2696"/>
        <pc:sldMkLst>
          <pc:docMk/>
          <pc:sldMk cId="3473928346" sldId="319"/>
        </pc:sldMkLst>
      </pc:sldChg>
      <pc:sldChg chg="modSp del mod">
        <pc:chgData name="Claudio Banjai" userId="66ec5e57-af86-4fe8-a8a2-da582b4aed7b" providerId="ADAL" clId="{E1C83FF5-74BE-4F92-A134-0C67C733BF14}" dt="2025-01-19T23:34:56.596" v="75" actId="2696"/>
        <pc:sldMkLst>
          <pc:docMk/>
          <pc:sldMk cId="3015089706" sldId="320"/>
        </pc:sldMkLst>
        <pc:spChg chg="mod">
          <ac:chgData name="Claudio Banjai" userId="66ec5e57-af86-4fe8-a8a2-da582b4aed7b" providerId="ADAL" clId="{E1C83FF5-74BE-4F92-A134-0C67C733BF14}" dt="2025-01-19T22:50:23.356" v="43" actId="20577"/>
          <ac:spMkLst>
            <pc:docMk/>
            <pc:sldMk cId="3015089706" sldId="320"/>
            <ac:spMk id="2" creationId="{93B7AF3F-CB3F-FE33-2DAB-BCF216F0FA20}"/>
          </ac:spMkLst>
        </pc:spChg>
        <pc:spChg chg="mod">
          <ac:chgData name="Claudio Banjai" userId="66ec5e57-af86-4fe8-a8a2-da582b4aed7b" providerId="ADAL" clId="{E1C83FF5-74BE-4F92-A134-0C67C733BF14}" dt="2025-01-19T22:51:24.894" v="74" actId="20577"/>
          <ac:spMkLst>
            <pc:docMk/>
            <pc:sldMk cId="3015089706" sldId="320"/>
            <ac:spMk id="3" creationId="{DF7E9951-A442-A4AE-0C2B-20E6F5376BEA}"/>
          </ac:spMkLst>
        </pc:spChg>
      </pc:sldChg>
      <pc:sldChg chg="add del">
        <pc:chgData name="Claudio Banjai" userId="66ec5e57-af86-4fe8-a8a2-da582b4aed7b" providerId="ADAL" clId="{E1C83FF5-74BE-4F92-A134-0C67C733BF14}" dt="2025-01-19T23:34:56.596" v="75" actId="2696"/>
        <pc:sldMkLst>
          <pc:docMk/>
          <pc:sldMk cId="882434844" sldId="33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59ED-40C2-5024-B358-1E27DD704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42913-6466-8C61-FDDA-0A96E9E3C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D61CC-BD74-884A-4FDE-AA4CB685B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9A156-D487-E8B8-9498-7DA4322D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C0C70-3FC0-6724-D0D9-DCE44863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4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C5CF-654B-EAF5-FFF1-4EEE05C5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8104D-53D6-163C-5B41-F602C48CC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175C3-6739-0484-0C32-CE1E141A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8C78C-8587-D079-B786-8C6FDCFA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2958-7E5E-C33C-56C4-1CA2552E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4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EFBF6-D335-71A5-2B59-3F0985C3F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82EB2-D755-B41E-562C-391BA9973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92726-5D3D-375F-5E5D-0D7E295B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014FD-F8D2-6CF2-25D4-8B855957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44CAA-7C88-B598-E16A-D5167CE4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7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EC1F-492F-01C8-DBF6-33E1378F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EBDD-8435-A84B-F8BB-FBFE5F377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916D2-A84C-DB39-18BD-6046F2DB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C1D2E-1C3A-EE90-B474-B031954D6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E1363-239F-FAFC-90B9-57A69EA6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3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3178-687B-8D13-8F77-6D842EB0C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70DD1-7BF9-D6F4-346F-B9C8065A5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53684-CEA9-AA85-7262-6985A164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A295D-8428-799B-856B-D777B9AA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C9F98-890E-8EFE-E36A-E8CC657D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2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9B7B-4979-E6A0-84AE-0088338F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40557-9FA8-00CE-3FDA-9E96B6251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41F80-2233-2C69-305D-B5EEBE74B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2565D-C5B2-AC1B-5538-E012B872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2011F-04A8-92DF-F405-AA39AFDBB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18BED-0663-497E-7E42-EECCAAD2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1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8C47-12DC-D4D4-522C-2A3F5E6D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F7C85-1707-85A7-442A-5BF8D3F7B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357F8-E091-4CCF-E0A4-333F824E6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D1EE73-7709-0137-10DB-5FB96024F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98A7F-35B5-DD2A-7721-6F567D281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0D0C60-B808-48BF-B94F-2BCDC565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215F3-7F0A-BD07-1339-097FD7D3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49695C-7BC2-744B-81B1-267D2167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2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9035-4D27-944A-303C-F950B4EB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51C7E-2FE0-6592-52AD-37D4536A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553D2-1ABD-88EE-0B12-9B30C245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DB925-27F9-8104-EC67-C30DF56B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7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F2EB5-8C55-2D64-BB9A-D71FD7DC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7D0F7-D222-30AA-9E2D-656025D3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67C04-B083-B2F8-96DE-53109BFC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8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BA4A-0133-3C5E-2F82-45E72228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E6797-9B56-0C20-B593-3E5F015A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5C62D-5BFD-2E28-E403-D64FF0BC9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3F534-44F5-D272-A29B-56ACF1DA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BF688-C44B-B3FB-1E10-35F86E22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9BC9D-19CB-1BE5-9CF9-7E2C3A6FA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19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80DE-A001-803E-D071-EE27F5E2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3395C-8668-4ACF-70A7-762FF6522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616A2-AA27-0FDF-E628-1F205E8A7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69956-CCFB-3F20-BC28-600A158B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09B15-95F7-4719-968E-63F49B6F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2B166-9ACC-BC4A-5553-AF5F12605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11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AF7A01-4E69-558D-2F3F-FFC7EB8C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13BA-0E12-9701-C088-D2F9F64E1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0D109-C7EA-E5BD-FB5D-2F67F1AEA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6D040A-1112-499B-9967-D549D33FD973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0522-E1AF-10C2-DCCC-C4CB3B683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6DB5-BA2C-69EE-E648-36EE3E9CD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27DEEF-5536-4729-B5A6-55AEEE57F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9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2359F-44CD-B8E0-1FBA-17224C30F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434228"/>
            <a:ext cx="10640754" cy="775845"/>
          </a:xfrm>
        </p:spPr>
        <p:txBody>
          <a:bodyPr anchor="ctr">
            <a:normAutofit/>
          </a:bodyPr>
          <a:lstStyle/>
          <a:p>
            <a:pPr algn="l"/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62915-461E-7D88-D599-DBDADF3ED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980231"/>
            <a:ext cx="9163757" cy="450447"/>
          </a:xfrm>
        </p:spPr>
        <p:txBody>
          <a:bodyPr anchor="ctr">
            <a:normAutofit/>
          </a:bodyPr>
          <a:lstStyle/>
          <a:p>
            <a:pPr algn="l"/>
            <a:endParaRPr lang="en-US" sz="2000">
              <a:solidFill>
                <a:schemeClr val="tx2"/>
              </a:solidFill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26" name="Picture 2" descr="pandas (software) - Wikipedia">
            <a:extLst>
              <a:ext uri="{FF2B5EF4-FFF2-40B4-BE49-F238E27FC236}">
                <a16:creationId xmlns:a16="http://schemas.microsoft.com/office/drawing/2014/main" id="{C01DFD4F-9B94-9C67-89D1-B3AC5C39A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0631" y="445153"/>
            <a:ext cx="8850739" cy="358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22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D4DA-EB1F-A619-1375-74D365F8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68F7C-11D1-A5FB-E310-B631475F3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E3DB-8C30-1EFE-8717-203273E2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" y="0"/>
            <a:ext cx="1217787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69FFFD-E36D-AC53-713D-296DE66DB0C5}"/>
              </a:ext>
            </a:extLst>
          </p:cNvPr>
          <p:cNvCxnSpPr>
            <a:cxnSpLocks/>
          </p:cNvCxnSpPr>
          <p:nvPr/>
        </p:nvCxnSpPr>
        <p:spPr>
          <a:xfrm flipH="1">
            <a:off x="2719138" y="1690688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45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B77A-2278-F899-440E-E7A6EFF52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B2517-29AF-6E77-CF74-40B1EA52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AD6F6-15DF-036A-A59B-9A5F653EC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38B26E-71C1-7751-5805-1754691C0A2A}"/>
              </a:ext>
            </a:extLst>
          </p:cNvPr>
          <p:cNvCxnSpPr>
            <a:cxnSpLocks/>
          </p:cNvCxnSpPr>
          <p:nvPr/>
        </p:nvCxnSpPr>
        <p:spPr>
          <a:xfrm flipH="1">
            <a:off x="2719138" y="1690688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10853F-5A34-1AAB-BB38-C98BA856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77D022-AFB0-896D-18D4-5A6AF6C83332}"/>
              </a:ext>
            </a:extLst>
          </p:cNvPr>
          <p:cNvCxnSpPr>
            <a:cxnSpLocks/>
          </p:cNvCxnSpPr>
          <p:nvPr/>
        </p:nvCxnSpPr>
        <p:spPr>
          <a:xfrm flipH="1">
            <a:off x="5674896" y="4201277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0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30725-F537-905C-74E0-5219F3489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4340-FD83-4005-E319-7B75165D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53B4-4F63-05DA-C077-650198800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AB287F-74C0-5412-684C-23FE986FA9D4}"/>
              </a:ext>
            </a:extLst>
          </p:cNvPr>
          <p:cNvCxnSpPr>
            <a:cxnSpLocks/>
          </p:cNvCxnSpPr>
          <p:nvPr/>
        </p:nvCxnSpPr>
        <p:spPr>
          <a:xfrm flipH="1">
            <a:off x="2719138" y="1690688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EC6AE4-C4A3-F7EC-668D-DFF76516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6B4F7B-DA63-CB5B-99F2-7AC4A4D2B804}"/>
              </a:ext>
            </a:extLst>
          </p:cNvPr>
          <p:cNvCxnSpPr>
            <a:cxnSpLocks/>
          </p:cNvCxnSpPr>
          <p:nvPr/>
        </p:nvCxnSpPr>
        <p:spPr>
          <a:xfrm flipH="1">
            <a:off x="5674896" y="4201277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31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FFE2-06AB-838C-82DF-5199DC8C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3F0F-43C5-F976-8A79-8CFB7F55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0A4C-B084-1C47-D5E6-36B2C330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9D97A3-A104-1322-C7B6-B5029E2590D4}"/>
              </a:ext>
            </a:extLst>
          </p:cNvPr>
          <p:cNvCxnSpPr>
            <a:cxnSpLocks/>
          </p:cNvCxnSpPr>
          <p:nvPr/>
        </p:nvCxnSpPr>
        <p:spPr>
          <a:xfrm flipH="1">
            <a:off x="2719138" y="1690688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B4D834-802D-EE2B-52C2-7F2AECA08428}"/>
              </a:ext>
            </a:extLst>
          </p:cNvPr>
          <p:cNvCxnSpPr>
            <a:cxnSpLocks/>
          </p:cNvCxnSpPr>
          <p:nvPr/>
        </p:nvCxnSpPr>
        <p:spPr>
          <a:xfrm flipH="1">
            <a:off x="5674896" y="4201277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EAF2EB-32CC-71AA-9C0F-20882E8E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14851D-366B-3456-A0B9-344C5587385F}"/>
              </a:ext>
            </a:extLst>
          </p:cNvPr>
          <p:cNvCxnSpPr>
            <a:cxnSpLocks/>
          </p:cNvCxnSpPr>
          <p:nvPr/>
        </p:nvCxnSpPr>
        <p:spPr>
          <a:xfrm flipH="1">
            <a:off x="9360570" y="5813885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42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06FB-12D6-A016-71AD-9386085EB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90FD-29BD-31A1-B69F-DA6DABF1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F1836-7F27-7526-1B38-BF160F8CD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0458A4-4B5E-77E5-DAD1-D4DF1328531E}"/>
              </a:ext>
            </a:extLst>
          </p:cNvPr>
          <p:cNvCxnSpPr>
            <a:cxnSpLocks/>
          </p:cNvCxnSpPr>
          <p:nvPr/>
        </p:nvCxnSpPr>
        <p:spPr>
          <a:xfrm flipH="1">
            <a:off x="2719138" y="1690688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BDBCE8-9C4D-2671-CB00-9D9499565FEE}"/>
              </a:ext>
            </a:extLst>
          </p:cNvPr>
          <p:cNvCxnSpPr>
            <a:cxnSpLocks/>
          </p:cNvCxnSpPr>
          <p:nvPr/>
        </p:nvCxnSpPr>
        <p:spPr>
          <a:xfrm flipH="1">
            <a:off x="5674896" y="4201277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28265A-52A8-C372-CBB9-3DB3DCD81921}"/>
              </a:ext>
            </a:extLst>
          </p:cNvPr>
          <p:cNvCxnSpPr>
            <a:cxnSpLocks/>
          </p:cNvCxnSpPr>
          <p:nvPr/>
        </p:nvCxnSpPr>
        <p:spPr>
          <a:xfrm flipH="1">
            <a:off x="9360570" y="5813885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CE7A626-81C4-FB21-A4E6-1B5F7DE5A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742167-7F36-2481-9798-53950924C751}"/>
              </a:ext>
            </a:extLst>
          </p:cNvPr>
          <p:cNvSpPr txBox="1"/>
          <p:nvPr/>
        </p:nvSpPr>
        <p:spPr>
          <a:xfrm>
            <a:off x="3449052" y="4715058"/>
            <a:ext cx="529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 can choose to work with someone else if you want to divide the task</a:t>
            </a:r>
          </a:p>
        </p:txBody>
      </p:sp>
    </p:spTree>
    <p:extLst>
      <p:ext uri="{BB962C8B-B14F-4D97-AF65-F5344CB8AC3E}">
        <p14:creationId xmlns:p14="http://schemas.microsoft.com/office/powerpoint/2010/main" val="3371827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872F-2EDB-E101-AF07-0368EAAF4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B249-2A79-716B-985C-5F531645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4E93-D476-4520-B8A1-63011F14A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403DDC-E6B0-B86F-1701-16D25ACA92D6}"/>
              </a:ext>
            </a:extLst>
          </p:cNvPr>
          <p:cNvCxnSpPr>
            <a:cxnSpLocks/>
          </p:cNvCxnSpPr>
          <p:nvPr/>
        </p:nvCxnSpPr>
        <p:spPr>
          <a:xfrm flipH="1">
            <a:off x="2719138" y="1690688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90B600-F92F-94E6-0E51-7DB7A4BE98E6}"/>
              </a:ext>
            </a:extLst>
          </p:cNvPr>
          <p:cNvCxnSpPr>
            <a:cxnSpLocks/>
          </p:cNvCxnSpPr>
          <p:nvPr/>
        </p:nvCxnSpPr>
        <p:spPr>
          <a:xfrm flipH="1">
            <a:off x="5674896" y="4201277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02A5CF-F128-A12B-147A-913230316CDA}"/>
              </a:ext>
            </a:extLst>
          </p:cNvPr>
          <p:cNvCxnSpPr>
            <a:cxnSpLocks/>
          </p:cNvCxnSpPr>
          <p:nvPr/>
        </p:nvCxnSpPr>
        <p:spPr>
          <a:xfrm flipH="1">
            <a:off x="9360570" y="5813885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7D07D6-D8A2-9991-FE48-D31721AB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ADB746-7530-3699-0742-241872FB8844}"/>
              </a:ext>
            </a:extLst>
          </p:cNvPr>
          <p:cNvCxnSpPr>
            <a:cxnSpLocks/>
          </p:cNvCxnSpPr>
          <p:nvPr/>
        </p:nvCxnSpPr>
        <p:spPr>
          <a:xfrm flipH="1">
            <a:off x="1957138" y="3933825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605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5A5A1-C307-1F89-8551-B9C7FE06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36F6-FB59-36EA-2E2C-67EB47BD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03D5-2ADA-756C-4655-2AAA30BF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DBBAEA-44D9-6C55-9A27-12AD71EE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C69B49-9B46-D0AA-C7E1-DB974B2143CE}"/>
              </a:ext>
            </a:extLst>
          </p:cNvPr>
          <p:cNvCxnSpPr>
            <a:cxnSpLocks/>
          </p:cNvCxnSpPr>
          <p:nvPr/>
        </p:nvCxnSpPr>
        <p:spPr>
          <a:xfrm flipH="1">
            <a:off x="5590675" y="4896350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17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769BA-46B3-CFE3-62D9-6D1F140C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D17E0-1633-13A6-9C25-6C64EC20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6D62-A790-D533-8364-82CD8E6AF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ECC4C-B09C-0C2D-B729-60FD6BA5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053C85-575F-1F93-6621-A01BC4E885B0}"/>
              </a:ext>
            </a:extLst>
          </p:cNvPr>
          <p:cNvCxnSpPr>
            <a:cxnSpLocks/>
          </p:cNvCxnSpPr>
          <p:nvPr/>
        </p:nvCxnSpPr>
        <p:spPr>
          <a:xfrm flipH="1">
            <a:off x="429128" y="2838950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69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9DCC0-7DC9-02A9-BFBC-36E4EB72D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0E93-6545-7BB7-0A80-284E861C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11D1-C056-DAE5-C469-92FF9A39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558D0-680B-654D-5D79-24246C99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C705A9-8B99-807D-FA46-524C530A9317}"/>
              </a:ext>
            </a:extLst>
          </p:cNvPr>
          <p:cNvCxnSpPr>
            <a:cxnSpLocks/>
          </p:cNvCxnSpPr>
          <p:nvPr/>
        </p:nvCxnSpPr>
        <p:spPr>
          <a:xfrm flipH="1">
            <a:off x="429128" y="2838950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01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540D-AEAB-01A0-9D5A-86427B639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9EF9-8A11-9656-85D5-1DDDDC51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8422F-A2D7-C96E-F976-3BE51566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88DD7-0F2B-9C1F-4016-1BC16719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01EB79-2B0E-4BAE-70FC-B8BFB4886DF6}"/>
              </a:ext>
            </a:extLst>
          </p:cNvPr>
          <p:cNvCxnSpPr>
            <a:cxnSpLocks/>
          </p:cNvCxnSpPr>
          <p:nvPr/>
        </p:nvCxnSpPr>
        <p:spPr>
          <a:xfrm flipH="1">
            <a:off x="429128" y="2838950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FD7390C-6E1C-AC47-0610-8B7398A15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453376-91D4-90EC-F67C-EB98CF90E186}"/>
              </a:ext>
            </a:extLst>
          </p:cNvPr>
          <p:cNvCxnSpPr>
            <a:cxnSpLocks/>
          </p:cNvCxnSpPr>
          <p:nvPr/>
        </p:nvCxnSpPr>
        <p:spPr>
          <a:xfrm flipH="1">
            <a:off x="3360823" y="2341645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E825F7-AB91-18F3-62F9-525B6A4802F7}"/>
              </a:ext>
            </a:extLst>
          </p:cNvPr>
          <p:cNvCxnSpPr>
            <a:cxnSpLocks/>
          </p:cNvCxnSpPr>
          <p:nvPr/>
        </p:nvCxnSpPr>
        <p:spPr>
          <a:xfrm flipH="1">
            <a:off x="3056023" y="3661799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6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7AF5-71D4-CFC1-442D-C318FA5F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06C80-3664-42D2-9EF3-BA7255C74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Nothing to do with the cute animal (unfortunately)</a:t>
            </a:r>
          </a:p>
          <a:p>
            <a:endParaRPr lang="en-US" dirty="0"/>
          </a:p>
          <a:p>
            <a:r>
              <a:rPr lang="en-US" dirty="0"/>
              <a:t>Its name comes from the econometrics term of “panel data”</a:t>
            </a:r>
          </a:p>
          <a:p>
            <a:endParaRPr lang="en-US" dirty="0"/>
          </a:p>
          <a:p>
            <a:r>
              <a:rPr lang="en-US" dirty="0"/>
              <a:t>Pandas is a library in python used for data manipulation and analysis</a:t>
            </a:r>
          </a:p>
          <a:p>
            <a:endParaRPr lang="en-US" dirty="0"/>
          </a:p>
        </p:txBody>
      </p:sp>
      <p:pic>
        <p:nvPicPr>
          <p:cNvPr id="2050" name="Picture 2" descr="The Cheeky Panda GIFs on GIPHY - Be Animated">
            <a:extLst>
              <a:ext uri="{FF2B5EF4-FFF2-40B4-BE49-F238E27FC236}">
                <a16:creationId xmlns:a16="http://schemas.microsoft.com/office/drawing/2014/main" id="{6FA2CAED-BFB5-22FF-19E6-F4B21EF47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838" y="-379165"/>
            <a:ext cx="3238041" cy="32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43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1F15-F3F1-C0E1-87BB-D6490578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63EA-4681-F5D3-E516-23091EE76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75F06-7544-B7EC-408C-3885B76EB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8F76EB-6647-9E36-E168-69C74265A677}"/>
              </a:ext>
            </a:extLst>
          </p:cNvPr>
          <p:cNvCxnSpPr>
            <a:cxnSpLocks/>
          </p:cNvCxnSpPr>
          <p:nvPr/>
        </p:nvCxnSpPr>
        <p:spPr>
          <a:xfrm flipH="1">
            <a:off x="2891591" y="1486130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DBA6B2-92CF-E2F6-40F4-ACBD573AE9E1}"/>
              </a:ext>
            </a:extLst>
          </p:cNvPr>
          <p:cNvSpPr txBox="1"/>
          <p:nvPr/>
        </p:nvSpPr>
        <p:spPr>
          <a:xfrm>
            <a:off x="3489157" y="1976891"/>
            <a:ext cx="172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Create new folder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31108C-499A-1511-FDD6-6F6D794C48F3}"/>
              </a:ext>
            </a:extLst>
          </p:cNvPr>
          <p:cNvCxnSpPr>
            <a:cxnSpLocks/>
          </p:cNvCxnSpPr>
          <p:nvPr/>
        </p:nvCxnSpPr>
        <p:spPr>
          <a:xfrm flipV="1">
            <a:off x="1804737" y="2300056"/>
            <a:ext cx="673768" cy="152598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CB0A3D-5F07-FBEA-FDDA-A38E33E3A5AC}"/>
              </a:ext>
            </a:extLst>
          </p:cNvPr>
          <p:cNvSpPr txBox="1"/>
          <p:nvPr/>
        </p:nvSpPr>
        <p:spPr>
          <a:xfrm>
            <a:off x="1362575" y="4050113"/>
            <a:ext cx="1744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Create new file</a:t>
            </a:r>
          </a:p>
        </p:txBody>
      </p:sp>
    </p:spTree>
    <p:extLst>
      <p:ext uri="{BB962C8B-B14F-4D97-AF65-F5344CB8AC3E}">
        <p14:creationId xmlns:p14="http://schemas.microsoft.com/office/powerpoint/2010/main" val="347087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D30B-D2D0-5DF6-6BD3-093E5472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8ABDF-FE7A-B0BA-19DE-B70098929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3F94D-839B-6B22-ACAF-13A48BCB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6" r="4304"/>
          <a:stretch/>
        </p:blipFill>
        <p:spPr>
          <a:xfrm>
            <a:off x="0" y="0"/>
            <a:ext cx="12323526" cy="68566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27D018-F766-8BF1-49D9-34D0266CFB73}"/>
              </a:ext>
            </a:extLst>
          </p:cNvPr>
          <p:cNvCxnSpPr>
            <a:cxnSpLocks/>
          </p:cNvCxnSpPr>
          <p:nvPr/>
        </p:nvCxnSpPr>
        <p:spPr>
          <a:xfrm flipH="1">
            <a:off x="1656619" y="1776512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B69045-309C-5F34-BBC1-6493D253F62A}"/>
              </a:ext>
            </a:extLst>
          </p:cNvPr>
          <p:cNvSpPr txBox="1"/>
          <p:nvPr/>
        </p:nvSpPr>
        <p:spPr>
          <a:xfrm>
            <a:off x="2148700" y="232882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.</a:t>
            </a:r>
            <a:r>
              <a:rPr lang="en-US" sz="2800" b="1" dirty="0" err="1">
                <a:solidFill>
                  <a:schemeClr val="bg1"/>
                </a:solidFill>
              </a:rPr>
              <a:t>ipynb</a:t>
            </a:r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288347-F08A-A434-0135-8A208B72104D}"/>
              </a:ext>
            </a:extLst>
          </p:cNvPr>
          <p:cNvCxnSpPr>
            <a:cxnSpLocks/>
          </p:cNvCxnSpPr>
          <p:nvPr/>
        </p:nvCxnSpPr>
        <p:spPr>
          <a:xfrm flipV="1">
            <a:off x="7608991" y="1912630"/>
            <a:ext cx="0" cy="67780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97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24E-0BC6-B164-B95C-4048FA78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678DB-3485-2481-6DBA-D84E3935E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2BF0-7821-4321-B9CD-ABD0C1AC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6"/>
          <a:stretch/>
        </p:blipFill>
        <p:spPr>
          <a:xfrm>
            <a:off x="0" y="365124"/>
            <a:ext cx="12192000" cy="64914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8FAA03-BC8A-A456-E02A-004D79A1FE5C}"/>
              </a:ext>
            </a:extLst>
          </p:cNvPr>
          <p:cNvCxnSpPr>
            <a:cxnSpLocks/>
          </p:cNvCxnSpPr>
          <p:nvPr/>
        </p:nvCxnSpPr>
        <p:spPr>
          <a:xfrm flipV="1">
            <a:off x="11746298" y="2751191"/>
            <a:ext cx="0" cy="67780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315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6186-C2EA-8867-E4FD-C9A50585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7FA5-FFDC-014D-911F-E88B61584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57CE7-69F5-FB8E-9877-F64D6125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6"/>
          <a:stretch/>
        </p:blipFill>
        <p:spPr>
          <a:xfrm>
            <a:off x="0" y="365124"/>
            <a:ext cx="12192000" cy="64914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13E8FC-0154-C940-A43C-F39117A5EF96}"/>
              </a:ext>
            </a:extLst>
          </p:cNvPr>
          <p:cNvCxnSpPr>
            <a:cxnSpLocks/>
          </p:cNvCxnSpPr>
          <p:nvPr/>
        </p:nvCxnSpPr>
        <p:spPr>
          <a:xfrm flipH="1">
            <a:off x="4637240" y="2388969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466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326C-F4EC-5C14-8AB9-22872F211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836CE-810C-9668-D38F-58014BB4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A34B9-DEA8-C49B-47E3-CBFBE41A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6"/>
          <a:stretch/>
        </p:blipFill>
        <p:spPr>
          <a:xfrm>
            <a:off x="0" y="365124"/>
            <a:ext cx="12192000" cy="64914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4121C5-3A46-29F4-B0EB-063DC2C5B8EE}"/>
              </a:ext>
            </a:extLst>
          </p:cNvPr>
          <p:cNvCxnSpPr>
            <a:cxnSpLocks/>
          </p:cNvCxnSpPr>
          <p:nvPr/>
        </p:nvCxnSpPr>
        <p:spPr>
          <a:xfrm flipV="1">
            <a:off x="3505123" y="2415525"/>
            <a:ext cx="0" cy="67780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85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B2F1-D59B-1938-E279-209B2D674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1982A-33F7-3A78-609D-462CA83B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62D28-B4E4-0D06-2788-76858A00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6"/>
          <a:stretch/>
        </p:blipFill>
        <p:spPr>
          <a:xfrm>
            <a:off x="0" y="365124"/>
            <a:ext cx="12192000" cy="64914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814047-9F8F-C840-F635-1C43F683A3D4}"/>
              </a:ext>
            </a:extLst>
          </p:cNvPr>
          <p:cNvCxnSpPr>
            <a:cxnSpLocks/>
          </p:cNvCxnSpPr>
          <p:nvPr/>
        </p:nvCxnSpPr>
        <p:spPr>
          <a:xfrm flipH="1">
            <a:off x="4625665" y="930559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566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0498-BC8A-ED77-DBFA-CBDB939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3395-3DE3-C45B-BE60-D5853875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B9824-7472-4EB1-824B-21007D484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6"/>
          <a:stretch/>
        </p:blipFill>
        <p:spPr>
          <a:xfrm>
            <a:off x="0" y="365124"/>
            <a:ext cx="12192000" cy="64914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164574-43FE-2A66-0890-FCB170E5EF11}"/>
              </a:ext>
            </a:extLst>
          </p:cNvPr>
          <p:cNvCxnSpPr>
            <a:cxnSpLocks/>
          </p:cNvCxnSpPr>
          <p:nvPr/>
        </p:nvCxnSpPr>
        <p:spPr>
          <a:xfrm flipV="1">
            <a:off x="3757563" y="1926011"/>
            <a:ext cx="0" cy="74774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376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3338-ED76-E67B-17C6-FF68F09F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4A6CB-4F79-E8CA-3931-6287D2DBC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4A8C2-EFC7-F4D3-4ECC-C4609714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4517"/>
            <a:ext cx="12192000" cy="402896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A31D6D2E-7047-5785-253D-4B6E37AC6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5206" y="3275389"/>
            <a:ext cx="725905" cy="7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9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096E3-145B-6309-11EB-973E75530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C99C1-C09A-5D84-6199-205437CE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A07023-FB3E-CEAC-1EA6-726B793DDF6F}"/>
              </a:ext>
            </a:extLst>
          </p:cNvPr>
          <p:cNvCxnSpPr>
            <a:cxnSpLocks/>
          </p:cNvCxnSpPr>
          <p:nvPr/>
        </p:nvCxnSpPr>
        <p:spPr>
          <a:xfrm flipH="1">
            <a:off x="9737560" y="5193129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14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55E00-FAC4-9BF6-5697-6FE2758F3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65367-71FD-B997-29CB-10D0C68ED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F3C98-F69F-3CB3-A170-6575C6D4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C2F4-E257-B903-9DDE-0FC222C5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A8532-71F1-F5D9-38D0-86370042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pandas data type can be a series only in dimension</a:t>
            </a:r>
          </a:p>
          <a:p>
            <a:pPr marL="0" indent="0">
              <a:buNone/>
            </a:pPr>
            <a:r>
              <a:rPr lang="en-US" dirty="0"/>
              <a:t>	Think of it like a list or an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frame a 2-dimensional data type, a collection of different series</a:t>
            </a:r>
          </a:p>
          <a:p>
            <a:pPr marL="0" indent="0">
              <a:buNone/>
            </a:pPr>
            <a:r>
              <a:rPr lang="en-US" dirty="0"/>
              <a:t>	Like a spreadsheet </a:t>
            </a:r>
          </a:p>
        </p:txBody>
      </p:sp>
    </p:spTree>
    <p:extLst>
      <p:ext uri="{BB962C8B-B14F-4D97-AF65-F5344CB8AC3E}">
        <p14:creationId xmlns:p14="http://schemas.microsoft.com/office/powerpoint/2010/main" val="1413678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9A881-3233-5DBF-2696-3F68E533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can call the library however you want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ACC9C6-6D1D-93A7-F593-9936CF0A2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915" r="-2" b="-2"/>
          <a:stretch/>
        </p:blipFill>
        <p:spPr>
          <a:xfrm>
            <a:off x="181234" y="2381128"/>
            <a:ext cx="5828261" cy="390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EF39D-0E29-E924-4C34-42B92DAD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42" r="-2" b="-2"/>
          <a:stretch/>
        </p:blipFill>
        <p:spPr>
          <a:xfrm>
            <a:off x="6182505" y="2381116"/>
            <a:ext cx="5828261" cy="39070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BC6BFA-EB1B-DF99-7DAB-AB66870659E7}"/>
              </a:ext>
            </a:extLst>
          </p:cNvPr>
          <p:cNvCxnSpPr>
            <a:cxnSpLocks/>
          </p:cNvCxnSpPr>
          <p:nvPr/>
        </p:nvCxnSpPr>
        <p:spPr>
          <a:xfrm flipH="1">
            <a:off x="3095364" y="3429000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DF73FE-CACA-BD5A-95B1-9AA652819A68}"/>
              </a:ext>
            </a:extLst>
          </p:cNvPr>
          <p:cNvCxnSpPr>
            <a:cxnSpLocks/>
          </p:cNvCxnSpPr>
          <p:nvPr/>
        </p:nvCxnSpPr>
        <p:spPr>
          <a:xfrm flipH="1">
            <a:off x="9482992" y="3538074"/>
            <a:ext cx="1744578" cy="67899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120CF-7E9D-6F51-D08E-8E31D5419DBE}"/>
              </a:ext>
            </a:extLst>
          </p:cNvPr>
          <p:cNvCxnSpPr>
            <a:cxnSpLocks/>
          </p:cNvCxnSpPr>
          <p:nvPr/>
        </p:nvCxnSpPr>
        <p:spPr>
          <a:xfrm flipH="1" flipV="1">
            <a:off x="3095364" y="5433825"/>
            <a:ext cx="155836" cy="130805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1C0DC8-7A1E-E25B-2517-3182E199601E}"/>
              </a:ext>
            </a:extLst>
          </p:cNvPr>
          <p:cNvCxnSpPr>
            <a:cxnSpLocks/>
          </p:cNvCxnSpPr>
          <p:nvPr/>
        </p:nvCxnSpPr>
        <p:spPr>
          <a:xfrm flipH="1" flipV="1">
            <a:off x="8767789" y="5627746"/>
            <a:ext cx="155836" cy="130805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446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B009-3D29-BB6A-32B6-B43095DB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E72F-02C0-E5DE-4525-AE6C35475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the Objective</a:t>
            </a:r>
          </a:p>
          <a:p>
            <a:pPr marL="514350" indent="-514350">
              <a:buAutoNum type="arabicPeriod"/>
            </a:pPr>
            <a:r>
              <a:rPr lang="en-US" dirty="0"/>
              <a:t>Collect the data</a:t>
            </a:r>
          </a:p>
          <a:p>
            <a:pPr marL="514350" indent="-514350">
              <a:buAutoNum type="arabicPeriod"/>
            </a:pPr>
            <a:r>
              <a:rPr lang="en-US" dirty="0"/>
              <a:t>Explore and understand the data</a:t>
            </a:r>
          </a:p>
          <a:p>
            <a:pPr marL="514350" indent="-514350"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AutoNum type="arabicPeriod"/>
            </a:pPr>
            <a:r>
              <a:rPr lang="en-US" dirty="0"/>
              <a:t>Transform the data</a:t>
            </a:r>
          </a:p>
          <a:p>
            <a:pPr marL="514350" indent="-514350">
              <a:buAutoNum type="arabicPeriod"/>
            </a:pPr>
            <a:r>
              <a:rPr lang="en-US" dirty="0"/>
              <a:t>Analyze the Data</a:t>
            </a:r>
          </a:p>
          <a:p>
            <a:pPr marL="514350" indent="-514350">
              <a:buAutoNum type="arabicPeriod"/>
            </a:pPr>
            <a:r>
              <a:rPr lang="en-US" dirty="0"/>
              <a:t>Interpret the results				</a:t>
            </a:r>
            <a:r>
              <a:rPr lang="en-US" sz="2000" i="1" dirty="0"/>
              <a:t>we’ll come back to this 									slide as we progress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0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3EF0-BF7C-005B-CE91-73356EE4C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04EE-ED4D-0C5F-BFB2-FA67D728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38420-3508-A775-9873-F66862C5E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605375-1369-84E9-71F0-2CE73915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1C974F-5C60-B8C1-80BF-545946232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5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81C64-E263-C970-24B1-3C74514F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0531-3053-7874-E31D-259ACE78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5102C-1879-119D-F2B3-CECABB53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4E8975-7C94-7789-298B-983FF002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2ADD9D-6DC7-194C-DB81-9DE91936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A42CBC-FDBB-3CD1-BA46-096545C10CBC}"/>
              </a:ext>
            </a:extLst>
          </p:cNvPr>
          <p:cNvSpPr txBox="1"/>
          <p:nvPr/>
        </p:nvSpPr>
        <p:spPr>
          <a:xfrm>
            <a:off x="6096000" y="1873448"/>
            <a:ext cx="402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How do we know if it worked?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58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36644-2E45-3AF3-92E0-E9748C7E8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CBBB-A8D3-7523-9F6F-581AC394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F4E8-E9EC-4492-384C-0175EED18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A651A-2460-80B8-1BC3-6E5D4EDD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647F47-1D98-1945-56B0-E7E8CA1F8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988A9-F54A-9C4F-4E1F-CB347DA34165}"/>
              </a:ext>
            </a:extLst>
          </p:cNvPr>
          <p:cNvSpPr txBox="1"/>
          <p:nvPr/>
        </p:nvSpPr>
        <p:spPr>
          <a:xfrm>
            <a:off x="6096000" y="1873448"/>
            <a:ext cx="4025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How do we know if it worked?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Print!!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41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15A8-6B06-0349-A23E-ECB9FDF4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EEC08-C12C-8422-63F5-4F5477051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.head() allows you to access the top 5 rows of our data frame</a:t>
            </a:r>
          </a:p>
          <a:p>
            <a:r>
              <a:rPr lang="en-US" dirty="0"/>
              <a:t>We can see that </a:t>
            </a:r>
            <a:r>
              <a:rPr lang="en-US" b="1" dirty="0"/>
              <a:t>it worked!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CE31A-89CB-4365-673E-88071BEA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357"/>
          <a:stretch/>
        </p:blipFill>
        <p:spPr>
          <a:xfrm>
            <a:off x="838200" y="1825625"/>
            <a:ext cx="4001058" cy="663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E1C87-D2AE-064D-5A5B-2FE2F550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4521217"/>
            <a:ext cx="12192000" cy="21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2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EBC13-3C77-B267-E649-45142B5A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47F3-FAA0-3158-EDC3-41AFB8D47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EA43D-6708-D4C8-65D2-6FBBFBD5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the Objective</a:t>
            </a:r>
          </a:p>
          <a:p>
            <a:pPr marL="514350" indent="-514350">
              <a:buAutoNum type="arabicPeriod"/>
            </a:pPr>
            <a:r>
              <a:rPr lang="en-US" dirty="0"/>
              <a:t>Collect the data</a:t>
            </a:r>
          </a:p>
          <a:p>
            <a:pPr marL="514350" indent="-514350">
              <a:buAutoNum type="arabicPeriod"/>
            </a:pPr>
            <a:r>
              <a:rPr lang="en-US" b="1" i="1" dirty="0"/>
              <a:t>Explore and understand the data</a:t>
            </a:r>
          </a:p>
          <a:p>
            <a:pPr marL="514350" indent="-514350"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AutoNum type="arabicPeriod"/>
            </a:pPr>
            <a:r>
              <a:rPr lang="en-US" dirty="0"/>
              <a:t>Transform the data</a:t>
            </a:r>
          </a:p>
          <a:p>
            <a:pPr marL="514350" indent="-514350">
              <a:buAutoNum type="arabicPeriod"/>
            </a:pPr>
            <a:r>
              <a:rPr lang="en-US" dirty="0"/>
              <a:t>Analyze the Data</a:t>
            </a:r>
          </a:p>
          <a:p>
            <a:pPr marL="514350" indent="-514350">
              <a:buAutoNum type="arabicPeriod"/>
            </a:pPr>
            <a:r>
              <a:rPr lang="en-US" dirty="0"/>
              <a:t>Interpret the results				</a:t>
            </a:r>
            <a:r>
              <a:rPr lang="en-US" sz="2000" i="1" dirty="0"/>
              <a:t>we’ll come back to this 									slide as we progress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44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EA5AF-E30B-A27B-2928-4A2171403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1695-3976-3F11-2125-E96E4F75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9D01A-7939-7096-C16D-9CEB4736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5125"/>
            <a:ext cx="12192000" cy="218436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FA109-A46C-D224-214F-EFFE99210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big is our data set?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68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75703-803B-5143-C20A-805974F0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3C62-9DDD-DF64-F8C7-6AC543CC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4E59C-DF43-2831-F1E2-1CC5E2A7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365126"/>
            <a:ext cx="12192000" cy="218436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42F2A-3012-E295-90DA-1A3377800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big is our data set?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009A9-A6B2-A211-48E2-8495034C0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98" y="4308508"/>
            <a:ext cx="3001006" cy="631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3C9B75-7CF9-4360-8AB9-E69AC43F1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801" y="4308508"/>
            <a:ext cx="2940253" cy="6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9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66B1-FDA7-B7A8-2A39-71712366D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B0DB-FA8D-5C6A-700C-F1D73C41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3848B-61FB-A719-70FA-0AA60004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65125"/>
            <a:ext cx="12192000" cy="218436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D8E92-BE8D-6B16-17B4-74E1F6EA6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55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big is our data set?</a:t>
            </a:r>
          </a:p>
          <a:p>
            <a:r>
              <a:rPr lang="en-US" dirty="0"/>
              <a:t>What are the elements of our data, what do they represent, what are the units?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0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05A7-F916-27A9-AFFC-53F6D80E7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9D86-C51C-8F22-BE24-EA4E93C0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Features</a:t>
            </a:r>
          </a:p>
        </p:txBody>
      </p:sp>
      <p:pic>
        <p:nvPicPr>
          <p:cNvPr id="3074" name="Picture 2" descr="Python Pandas DataFrame: load, edit, view data | Shane Lynn">
            <a:extLst>
              <a:ext uri="{FF2B5EF4-FFF2-40B4-BE49-F238E27FC236}">
                <a16:creationId xmlns:a16="http://schemas.microsoft.com/office/drawing/2014/main" id="{30ACAC99-0457-145D-0E72-AA62DA99CF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00" y="1410159"/>
            <a:ext cx="10462775" cy="50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14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1AA43-4BF4-A7F2-1DF2-35DD3291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81BC-0937-2FB8-5C25-11E82DC4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97B34-195D-B5A2-CB10-5E8D3C16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5125"/>
            <a:ext cx="12192000" cy="218436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EF5A1-1355-D746-1434-491767CC8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55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big is our data set?</a:t>
            </a:r>
          </a:p>
          <a:p>
            <a:r>
              <a:rPr lang="en-US" dirty="0"/>
              <a:t>What are the elements of our data, what do they represent, what are the units?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3A89FE-4C35-28EB-9C9B-263487F6C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100680"/>
              </p:ext>
            </p:extLst>
          </p:nvPr>
        </p:nvGraphicFramePr>
        <p:xfrm>
          <a:off x="6578600" y="2662590"/>
          <a:ext cx="53721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6050">
                  <a:extLst>
                    <a:ext uri="{9D8B030D-6E8A-4147-A177-3AD203B41FA5}">
                      <a16:colId xmlns:a16="http://schemas.microsoft.com/office/drawing/2014/main" val="4249015533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292908423"/>
                    </a:ext>
                  </a:extLst>
                </a:gridCol>
              </a:tblGrid>
              <a:tr h="323144"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077759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/>
                        <a:t>Temp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 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847699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 err="1"/>
                        <a:t>Dwpt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Dew 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9631635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/>
                        <a:t>Rhum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Humidity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051716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 err="1"/>
                        <a:t>Prcp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Precipitation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277079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/>
                        <a:t>Snow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119650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 err="1"/>
                        <a:t>Wdir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 Direction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186539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 err="1"/>
                        <a:t>Wspd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 Speed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687259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 err="1"/>
                        <a:t>Wpgt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 Peak Gust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433261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 err="1"/>
                        <a:t>tsun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Sunshine Duration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303167"/>
                  </a:ext>
                </a:extLst>
              </a:tr>
              <a:tr h="323144">
                <a:tc>
                  <a:txBody>
                    <a:bodyPr/>
                    <a:lstStyle/>
                    <a:p>
                      <a:r>
                        <a:rPr lang="en-US" dirty="0"/>
                        <a:t>Coco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Cloud Coverage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300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302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FF8B-E942-B33F-4B83-7BE54FDD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4CE4-DB29-AFF6-5E10-467DC1728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300" y="4162391"/>
            <a:ext cx="2552700" cy="571466"/>
          </a:xfrm>
        </p:spPr>
        <p:txBody>
          <a:bodyPr/>
          <a:lstStyle/>
          <a:p>
            <a:r>
              <a:rPr lang="en-US" dirty="0"/>
              <a:t>Not a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62E1C-3FF8-59D8-2F94-FFAA0DCC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5125"/>
            <a:ext cx="12192000" cy="218436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7111F1-FBB4-4A8B-B4AC-88AF5F448889}"/>
              </a:ext>
            </a:extLst>
          </p:cNvPr>
          <p:cNvCxnSpPr>
            <a:cxnSpLocks/>
          </p:cNvCxnSpPr>
          <p:nvPr/>
        </p:nvCxnSpPr>
        <p:spPr>
          <a:xfrm flipH="1" flipV="1">
            <a:off x="6808396" y="2684428"/>
            <a:ext cx="456004" cy="13890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1788B-82AA-ED1E-3723-28A307C9660F}"/>
              </a:ext>
            </a:extLst>
          </p:cNvPr>
          <p:cNvCxnSpPr>
            <a:cxnSpLocks/>
          </p:cNvCxnSpPr>
          <p:nvPr/>
        </p:nvCxnSpPr>
        <p:spPr>
          <a:xfrm flipV="1">
            <a:off x="7912100" y="2684428"/>
            <a:ext cx="1242882" cy="13890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6FD02-5A59-DE29-0979-69DEFAB1D3E3}"/>
              </a:ext>
            </a:extLst>
          </p:cNvPr>
          <p:cNvCxnSpPr>
            <a:cxnSpLocks/>
          </p:cNvCxnSpPr>
          <p:nvPr/>
        </p:nvCxnSpPr>
        <p:spPr>
          <a:xfrm flipV="1">
            <a:off x="8509000" y="2684428"/>
            <a:ext cx="2552700" cy="14779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13557-01AE-DDD5-5D39-6047860B0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ED36-05C4-6E4E-4467-0CC90F88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6946D-633D-EE79-9BCD-92098F7E0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the Objective</a:t>
            </a:r>
          </a:p>
          <a:p>
            <a:pPr marL="514350" indent="-514350">
              <a:buAutoNum type="arabicPeriod"/>
            </a:pPr>
            <a:r>
              <a:rPr lang="en-US" dirty="0"/>
              <a:t>Collect the data</a:t>
            </a:r>
          </a:p>
          <a:p>
            <a:pPr marL="514350" indent="-514350">
              <a:buAutoNum type="arabicPeriod"/>
            </a:pPr>
            <a:r>
              <a:rPr lang="en-US" dirty="0"/>
              <a:t>Explore and understand the data</a:t>
            </a:r>
          </a:p>
          <a:p>
            <a:pPr marL="514350" indent="-514350">
              <a:buAutoNum type="arabicPeriod"/>
            </a:pPr>
            <a:r>
              <a:rPr lang="en-US" b="1" dirty="0"/>
              <a:t>Data cleaning</a:t>
            </a:r>
          </a:p>
          <a:p>
            <a:pPr marL="514350" indent="-514350">
              <a:buAutoNum type="arabicPeriod"/>
            </a:pPr>
            <a:r>
              <a:rPr lang="en-US" dirty="0"/>
              <a:t>Transform the data</a:t>
            </a:r>
          </a:p>
          <a:p>
            <a:pPr marL="514350" indent="-514350">
              <a:buAutoNum type="arabicPeriod"/>
            </a:pPr>
            <a:r>
              <a:rPr lang="en-US" dirty="0"/>
              <a:t>Analyze the Data</a:t>
            </a:r>
          </a:p>
          <a:p>
            <a:pPr marL="514350" indent="-514350">
              <a:buAutoNum type="arabicPeriod"/>
            </a:pPr>
            <a:r>
              <a:rPr lang="en-US" dirty="0"/>
              <a:t>Interpret the results				</a:t>
            </a:r>
            <a:endParaRPr lang="en-US" sz="2000" i="1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77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1A73-3EA5-CC05-6371-BB48E7A9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946CA-0EF4-ABAD-9CBC-347C500F4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identifying, correcting, or removing errors and inconsistencies in a dataset to make sure that the data is accurate, complete, and usable for analysis</a:t>
            </a:r>
          </a:p>
        </p:txBody>
      </p:sp>
    </p:spTree>
    <p:extLst>
      <p:ext uri="{BB962C8B-B14F-4D97-AF65-F5344CB8AC3E}">
        <p14:creationId xmlns:p14="http://schemas.microsoft.com/office/powerpoint/2010/main" val="2055201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F9655-CFB8-4538-2210-F49A52C5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18E7-01B7-6814-78EA-FACE5BDD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BE07C-FC57-794F-A26C-891803A0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identifying, correcting, or removing errors and inconsistencies in a dataset to make sure that the data is accurate, complete, and usable for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to do with those columns?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343A4-AD35-187D-B22F-E15F08C4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981325"/>
            <a:ext cx="12192000" cy="21843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E3BB71-C23B-45AF-3041-93340CE68442}"/>
              </a:ext>
            </a:extLst>
          </p:cNvPr>
          <p:cNvCxnSpPr>
            <a:cxnSpLocks/>
          </p:cNvCxnSpPr>
          <p:nvPr/>
        </p:nvCxnSpPr>
        <p:spPr>
          <a:xfrm flipH="1" flipV="1">
            <a:off x="6922696" y="5300628"/>
            <a:ext cx="456004" cy="13890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6EB9D4-0BB5-6A5D-036A-777B529257D8}"/>
              </a:ext>
            </a:extLst>
          </p:cNvPr>
          <p:cNvCxnSpPr>
            <a:cxnSpLocks/>
          </p:cNvCxnSpPr>
          <p:nvPr/>
        </p:nvCxnSpPr>
        <p:spPr>
          <a:xfrm flipV="1">
            <a:off x="8026400" y="5300628"/>
            <a:ext cx="1242882" cy="13890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C37E8F-0CCC-A172-AEDF-DF01A3E4A6B6}"/>
              </a:ext>
            </a:extLst>
          </p:cNvPr>
          <p:cNvCxnSpPr>
            <a:cxnSpLocks/>
          </p:cNvCxnSpPr>
          <p:nvPr/>
        </p:nvCxnSpPr>
        <p:spPr>
          <a:xfrm flipV="1">
            <a:off x="8623300" y="5300628"/>
            <a:ext cx="2552700" cy="147796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034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B7DC-ED72-4A8C-F976-2B893867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FB408-5365-B069-30C0-E68D37532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4503"/>
            <a:ext cx="6649378" cy="2381582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206A1E-D44C-0D6D-81AA-96F292A85622}"/>
              </a:ext>
            </a:extLst>
          </p:cNvPr>
          <p:cNvCxnSpPr>
            <a:cxnSpLocks/>
          </p:cNvCxnSpPr>
          <p:nvPr/>
        </p:nvCxnSpPr>
        <p:spPr>
          <a:xfrm flipV="1">
            <a:off x="3187700" y="3481553"/>
            <a:ext cx="623496" cy="138254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F91590-14BE-AF62-59C5-E24F62E31156}"/>
              </a:ext>
            </a:extLst>
          </p:cNvPr>
          <p:cNvSpPr txBox="1"/>
          <p:nvPr/>
        </p:nvSpPr>
        <p:spPr>
          <a:xfrm>
            <a:off x="838200" y="5245100"/>
            <a:ext cx="478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Pandas function to get rid of “</a:t>
            </a:r>
            <a:r>
              <a:rPr lang="en-US" sz="2400" dirty="0" err="1"/>
              <a:t>NaN</a:t>
            </a:r>
            <a:r>
              <a:rPr lang="en-US" sz="2400" dirty="0"/>
              <a:t>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240477-2319-B3B5-AA4D-3FA2C8587591}"/>
              </a:ext>
            </a:extLst>
          </p:cNvPr>
          <p:cNvCxnSpPr>
            <a:cxnSpLocks/>
          </p:cNvCxnSpPr>
          <p:nvPr/>
        </p:nvCxnSpPr>
        <p:spPr>
          <a:xfrm flipH="1" flipV="1">
            <a:off x="5068496" y="3403138"/>
            <a:ext cx="2107004" cy="146096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A6CAD8-B39F-6FDD-FD90-B355265A58AC}"/>
              </a:ext>
            </a:extLst>
          </p:cNvPr>
          <p:cNvSpPr txBox="1"/>
          <p:nvPr/>
        </p:nvSpPr>
        <p:spPr>
          <a:xfrm>
            <a:off x="6883400" y="4864100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Need to specify the axis</a:t>
            </a:r>
          </a:p>
          <a:p>
            <a:r>
              <a:rPr lang="en-US" sz="2400" dirty="0"/>
              <a:t>0 would mean rows</a:t>
            </a:r>
          </a:p>
          <a:p>
            <a:r>
              <a:rPr lang="en-US" sz="2400" dirty="0"/>
              <a:t>1 means columns</a:t>
            </a:r>
          </a:p>
        </p:txBody>
      </p:sp>
    </p:spTree>
    <p:extLst>
      <p:ext uri="{BB962C8B-B14F-4D97-AF65-F5344CB8AC3E}">
        <p14:creationId xmlns:p14="http://schemas.microsoft.com/office/powerpoint/2010/main" val="3492970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3CEA-D2A3-F97C-23FD-FC089E32E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AF1-D674-6892-CF22-B7790BDE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69D00-3246-DC50-3D30-44719EAE9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4503"/>
            <a:ext cx="6649378" cy="23815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15CC7C-85C5-E15D-16FE-BD9D7C677552}"/>
              </a:ext>
            </a:extLst>
          </p:cNvPr>
          <p:cNvSpPr txBox="1"/>
          <p:nvPr/>
        </p:nvSpPr>
        <p:spPr>
          <a:xfrm>
            <a:off x="7642689" y="1794503"/>
            <a:ext cx="33246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How do we know if it worked?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03775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89FED-BDC7-6D75-844C-0553EA638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C1FC-79CB-CA5E-6FC4-A32258B95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E27097-60F2-CF3A-0767-8C589EC9C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4503"/>
            <a:ext cx="6649378" cy="23815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FEDEA-2E55-3CC7-6C61-03043FE27D0D}"/>
              </a:ext>
            </a:extLst>
          </p:cNvPr>
          <p:cNvSpPr txBox="1"/>
          <p:nvPr/>
        </p:nvSpPr>
        <p:spPr>
          <a:xfrm>
            <a:off x="7642689" y="1794503"/>
            <a:ext cx="33246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How do we know if it worked?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FF0000"/>
                </a:solidFill>
              </a:rPr>
              <a:t>PRINT!!!!</a:t>
            </a:r>
          </a:p>
        </p:txBody>
      </p:sp>
    </p:spTree>
    <p:extLst>
      <p:ext uri="{BB962C8B-B14F-4D97-AF65-F5344CB8AC3E}">
        <p14:creationId xmlns:p14="http://schemas.microsoft.com/office/powerpoint/2010/main" val="2389808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D47EF-1C66-7231-976E-33958FC99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4A6B-0478-A8C1-00FD-7D5DD16E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8958-4CC6-C617-827B-6BA3A7567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.head() allows you to access the top 5 rows of our 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8C728-A899-E340-A1BD-4141A63B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9846"/>
            <a:ext cx="4133547" cy="511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3807D-42EE-C588-A9A4-A7660E95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8" y="4001294"/>
            <a:ext cx="11464512" cy="25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22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AB7E4-9B19-E514-819D-C4812061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0CE1-17A0-62FE-693D-71C8091B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08177-967D-FB90-D786-E02CC4A21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.head() allows you to access the top 5 rows of our data frame</a:t>
            </a:r>
          </a:p>
          <a:p>
            <a:r>
              <a:rPr lang="en-US" dirty="0"/>
              <a:t>.head(n) allows you to access the top n rows of our 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5A3B9-4E28-6DCE-A1BF-7BFAF2A0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9846"/>
            <a:ext cx="4133547" cy="511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BC22A2-5F72-ACAC-9565-A660E9A4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8" y="4001294"/>
            <a:ext cx="11464512" cy="25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CC90F-D125-C1CD-3B5A-E2767474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021" y="1961147"/>
            <a:ext cx="7555832" cy="3717758"/>
          </a:xfrm>
        </p:spPr>
        <p:txBody>
          <a:bodyPr/>
          <a:lstStyle/>
          <a:p>
            <a:r>
              <a:rPr lang="en-US" dirty="0" err="1"/>
              <a:t>Meteostat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5FE56-60E8-C473-66F2-0326AD608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87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CA08-F4BC-9DD7-B689-D90DF662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69C2-34A8-C86C-C891-D7E08A2C1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86FE5-DB62-6255-96B0-79B1B616A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the Objective</a:t>
            </a:r>
          </a:p>
          <a:p>
            <a:pPr marL="514350" indent="-514350">
              <a:buAutoNum type="arabicPeriod"/>
            </a:pPr>
            <a:r>
              <a:rPr lang="en-US" dirty="0"/>
              <a:t>Collect the data</a:t>
            </a:r>
          </a:p>
          <a:p>
            <a:pPr marL="514350" indent="-514350">
              <a:buAutoNum type="arabicPeriod"/>
            </a:pPr>
            <a:r>
              <a:rPr lang="en-US" dirty="0"/>
              <a:t>Explore and understand the data</a:t>
            </a:r>
          </a:p>
          <a:p>
            <a:pPr marL="514350" indent="-514350"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AutoNum type="arabicPeriod"/>
            </a:pPr>
            <a:r>
              <a:rPr lang="en-US" b="1" dirty="0"/>
              <a:t>Transform the data</a:t>
            </a:r>
            <a:endParaRPr lang="en-US" b="1" i="1" dirty="0"/>
          </a:p>
          <a:p>
            <a:pPr marL="514350" indent="-514350">
              <a:buAutoNum type="arabicPeriod"/>
            </a:pPr>
            <a:r>
              <a:rPr lang="en-US" dirty="0"/>
              <a:t>Analyze the Data</a:t>
            </a:r>
          </a:p>
          <a:p>
            <a:pPr marL="514350" indent="-514350">
              <a:buAutoNum type="arabicPeriod"/>
            </a:pPr>
            <a:r>
              <a:rPr lang="en-US" dirty="0"/>
              <a:t>Interpret the results				</a:t>
            </a:r>
            <a:endParaRPr lang="en-US" sz="2000" i="1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90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8D3D-1D9F-7646-CAE9-5D4E4B0F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2251-09EB-4407-7329-8EE6BE83A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cases where our data is not exactly how we want it to be we need to manipulate slightly </a:t>
            </a:r>
          </a:p>
          <a:p>
            <a:endParaRPr lang="en-US" dirty="0"/>
          </a:p>
          <a:p>
            <a:r>
              <a:rPr lang="en-US" dirty="0"/>
              <a:t>Slicing and indexing, like with other python data types, allows you to extract a portion of the original data type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small_list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big_list</a:t>
            </a:r>
            <a:r>
              <a:rPr lang="en-US" dirty="0">
                <a:solidFill>
                  <a:srgbClr val="FF0000"/>
                </a:solidFill>
              </a:rPr>
              <a:t>[4:10]</a:t>
            </a:r>
          </a:p>
          <a:p>
            <a:r>
              <a:rPr lang="en-US" dirty="0" err="1">
                <a:solidFill>
                  <a:srgbClr val="FF0000"/>
                </a:solidFill>
              </a:rPr>
              <a:t>dict_value</a:t>
            </a:r>
            <a:r>
              <a:rPr lang="en-US" dirty="0">
                <a:solidFill>
                  <a:srgbClr val="FF0000"/>
                </a:solidFill>
              </a:rPr>
              <a:t> = dictionary[‘key’]</a:t>
            </a:r>
          </a:p>
        </p:txBody>
      </p:sp>
    </p:spTree>
    <p:extLst>
      <p:ext uri="{BB962C8B-B14F-4D97-AF65-F5344CB8AC3E}">
        <p14:creationId xmlns:p14="http://schemas.microsoft.com/office/powerpoint/2010/main" val="4084634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7455-D3B1-CA1C-0066-1AC746352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B572-2B31-1224-3C2C-768A98F6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0C33-1026-EFB4-98CE-20C617BE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a different type of indexing method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column names (normally strings)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C6FFD-6953-2427-AD71-A5CE2E23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5" y="3320811"/>
            <a:ext cx="11464512" cy="25464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0D311C2-EA75-6112-ED9D-F9D063E7B64C}"/>
              </a:ext>
            </a:extLst>
          </p:cNvPr>
          <p:cNvSpPr/>
          <p:nvPr/>
        </p:nvSpPr>
        <p:spPr>
          <a:xfrm>
            <a:off x="3530008" y="3207139"/>
            <a:ext cx="8133907" cy="691116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55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38E0D-4944-DC50-9510-3B417979F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AF7F-50D1-CFD9-986A-CB3E0751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06C16-FBB7-412C-F018-EECF5EB09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a different type of indexing method</a:t>
            </a:r>
          </a:p>
          <a:p>
            <a:pPr marL="0" indent="0">
              <a:buNone/>
            </a:pPr>
            <a:r>
              <a:rPr lang="en-US" dirty="0"/>
              <a:t>					</a:t>
            </a:r>
            <a:r>
              <a:rPr lang="en-US" sz="2000" dirty="0"/>
              <a:t>list the columns of interest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BA19B-F54D-8F8E-A8CE-CD5CDB43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5" y="3320811"/>
            <a:ext cx="11464512" cy="25464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4CC3DA1-2100-E22B-A035-D17DF460D312}"/>
              </a:ext>
            </a:extLst>
          </p:cNvPr>
          <p:cNvSpPr/>
          <p:nvPr/>
        </p:nvSpPr>
        <p:spPr>
          <a:xfrm>
            <a:off x="7219507" y="3207139"/>
            <a:ext cx="1307805" cy="2969824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F2CF1F-1C61-FD1F-6E98-727D3504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54" y="2492342"/>
            <a:ext cx="4372585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35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492C3-44AE-AF1F-4D16-F0D7BFA06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DFDD-FA96-3659-6AEB-2E46ECD9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CF6A4-8A9E-FFC8-97DF-85176D88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a different type of indexing 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8BBE-53B8-A0AD-2668-7D7733049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5" y="3320811"/>
            <a:ext cx="11464512" cy="25464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E582E10-9AEA-DCD3-A280-CE61BF4361E1}"/>
              </a:ext>
            </a:extLst>
          </p:cNvPr>
          <p:cNvSpPr/>
          <p:nvPr/>
        </p:nvSpPr>
        <p:spPr>
          <a:xfrm>
            <a:off x="7219507" y="3207139"/>
            <a:ext cx="1307805" cy="2969824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3BF1E4-DD8B-16A9-27E9-E1B222A99FF7}"/>
              </a:ext>
            </a:extLst>
          </p:cNvPr>
          <p:cNvSpPr/>
          <p:nvPr/>
        </p:nvSpPr>
        <p:spPr>
          <a:xfrm>
            <a:off x="4493750" y="3063804"/>
            <a:ext cx="1307805" cy="2969824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A8B6AB-1B25-4C5C-E4AA-87C11F17D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4" y="2387435"/>
            <a:ext cx="536332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1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F83B-556B-4B2B-C04B-720F7354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9A9A-988B-2E21-E61D-9B3D83E3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D8B42-9719-CC77-DC69-A338B8B53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a different type of indexing method</a:t>
            </a:r>
          </a:p>
          <a:p>
            <a:pPr marL="0" indent="0">
              <a:buNone/>
            </a:pPr>
            <a:r>
              <a:rPr lang="en-US" dirty="0"/>
              <a:t>Not column, that is the row index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AC6C6-D039-879C-8FE1-0B4823EA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5" y="3320811"/>
            <a:ext cx="11464512" cy="25464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CA2A45-069A-D348-1DC3-7A06CE60E011}"/>
              </a:ext>
            </a:extLst>
          </p:cNvPr>
          <p:cNvSpPr/>
          <p:nvPr/>
        </p:nvSpPr>
        <p:spPr>
          <a:xfrm>
            <a:off x="282323" y="3109110"/>
            <a:ext cx="3524133" cy="2969824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45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FA061-10EC-D812-9387-44EB4C6C6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60B8-F259-C775-0FA6-07BFC099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6BE82-D70C-5948-0CDC-6CF29AD3F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a different type of indexing 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1B3E4-A261-1F51-E2B0-DD424C6C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5" y="3320811"/>
            <a:ext cx="11464512" cy="25464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5C43954-6040-724E-B8B4-ED5683B87A8A}"/>
              </a:ext>
            </a:extLst>
          </p:cNvPr>
          <p:cNvSpPr/>
          <p:nvPr/>
        </p:nvSpPr>
        <p:spPr>
          <a:xfrm>
            <a:off x="163032" y="5018567"/>
            <a:ext cx="11464512" cy="46783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BDB30B-7810-AC89-5982-1BFBF519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23" y="2382344"/>
            <a:ext cx="6697010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96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40527-D368-E415-B5BE-86544E80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EE60-836A-D910-AC36-AA27EF76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790B-FBE7-464C-DC4D-BBA77D57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has a different type of indexing 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AAC1D-E374-1E62-94B7-D650B76E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5" y="3320811"/>
            <a:ext cx="11464512" cy="25464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EDC91E8-3C69-0792-8AFE-BE87175588B2}"/>
              </a:ext>
            </a:extLst>
          </p:cNvPr>
          <p:cNvSpPr/>
          <p:nvPr/>
        </p:nvSpPr>
        <p:spPr>
          <a:xfrm>
            <a:off x="163032" y="3785191"/>
            <a:ext cx="11464512" cy="1701209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20954-B93B-D53A-9713-9245522E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8" y="2360535"/>
            <a:ext cx="9583487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3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51342-3BE8-984A-AB5C-60FA2361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EE2D-AB7D-B0B0-2C5A-EB5D0D7D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929E-9DA4-C24E-55E2-0B7CB15C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Define the Objective</a:t>
            </a:r>
          </a:p>
          <a:p>
            <a:pPr marL="514350" indent="-514350">
              <a:buAutoNum type="arabicPeriod"/>
            </a:pPr>
            <a:r>
              <a:rPr lang="en-US" dirty="0"/>
              <a:t>Collect the data</a:t>
            </a:r>
          </a:p>
          <a:p>
            <a:pPr marL="514350" indent="-514350">
              <a:buAutoNum type="arabicPeriod"/>
            </a:pPr>
            <a:r>
              <a:rPr lang="en-US" dirty="0"/>
              <a:t>Explore and understand the data</a:t>
            </a:r>
          </a:p>
          <a:p>
            <a:pPr marL="514350" indent="-514350">
              <a:buAutoNum type="arabicPeriod"/>
            </a:pPr>
            <a:r>
              <a:rPr lang="en-US" dirty="0"/>
              <a:t>Data cleaning</a:t>
            </a:r>
          </a:p>
          <a:p>
            <a:pPr marL="514350" indent="-514350">
              <a:buAutoNum type="arabicPeriod"/>
            </a:pPr>
            <a:r>
              <a:rPr lang="en-US" dirty="0"/>
              <a:t>Transform the data      </a:t>
            </a:r>
            <a:r>
              <a:rPr lang="en-US" sz="1800" i="1" dirty="0"/>
              <a:t>no need to transform the data (for now)</a:t>
            </a:r>
            <a:endParaRPr lang="en-US" i="1" dirty="0"/>
          </a:p>
          <a:p>
            <a:pPr marL="514350" indent="-514350">
              <a:buAutoNum type="arabicPeriod"/>
            </a:pPr>
            <a:r>
              <a:rPr lang="en-US" b="1" dirty="0"/>
              <a:t>Analyze the Data</a:t>
            </a:r>
          </a:p>
          <a:p>
            <a:pPr marL="514350" indent="-514350">
              <a:buAutoNum type="arabicPeriod"/>
            </a:pPr>
            <a:r>
              <a:rPr lang="en-US" dirty="0"/>
              <a:t>Interpret the results				</a:t>
            </a:r>
            <a:endParaRPr lang="en-US" sz="2000" i="1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70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C8BA-566E-2217-0560-37984E79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 (visualization)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C03D6-596D-9207-499E-C023A1378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you to take raw data and draw conclusions from it </a:t>
            </a:r>
          </a:p>
          <a:p>
            <a:endParaRPr lang="en-US" dirty="0"/>
          </a:p>
          <a:p>
            <a:r>
              <a:rPr lang="en-US" dirty="0"/>
              <a:t>It’s hard to understand something just with a long list of numbers</a:t>
            </a:r>
          </a:p>
          <a:p>
            <a:endParaRPr lang="en-US" dirty="0"/>
          </a:p>
          <a:p>
            <a:r>
              <a:rPr lang="en-US" dirty="0"/>
              <a:t>Find ways to help user </a:t>
            </a:r>
            <a:r>
              <a:rPr lang="en-US" b="1" dirty="0"/>
              <a:t>visualize</a:t>
            </a:r>
            <a:endParaRPr lang="en-US" dirty="0"/>
          </a:p>
          <a:p>
            <a:endParaRPr lang="en-US" dirty="0"/>
          </a:p>
          <a:p>
            <a:r>
              <a:rPr lang="en-US" dirty="0"/>
              <a:t>Plotting is a common way of analyzing data</a:t>
            </a:r>
          </a:p>
        </p:txBody>
      </p:sp>
    </p:spTree>
    <p:extLst>
      <p:ext uri="{BB962C8B-B14F-4D97-AF65-F5344CB8AC3E}">
        <p14:creationId xmlns:p14="http://schemas.microsoft.com/office/powerpoint/2010/main" val="363633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5CD8-BF78-B319-F68B-4C44C6D7A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96226-D724-9BB4-B347-910C2F366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1425"/>
              </a:lnSpc>
            </a:pPr>
            <a:endParaRPr lang="en-US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meteostat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Hourly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Daily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pandas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143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A163-D483-4B70-14AB-62A7D6C3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67EB7-4315-63C1-3788-530EB74E1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I want to see how the temperature changes over time</a:t>
            </a:r>
          </a:p>
          <a:p>
            <a:r>
              <a:rPr lang="en-US" dirty="0"/>
              <a:t>First, I need to extract the variables</a:t>
            </a:r>
          </a:p>
          <a:p>
            <a:r>
              <a:rPr lang="en-US" dirty="0"/>
              <a:t>Second, I need to convert them</a:t>
            </a:r>
          </a:p>
          <a:p>
            <a:r>
              <a:rPr lang="en-US" dirty="0"/>
              <a:t>And then we can plot!!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B4E36-DF6A-D60A-FB21-901DD147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217"/>
          <a:stretch/>
        </p:blipFill>
        <p:spPr>
          <a:xfrm>
            <a:off x="923203" y="3799914"/>
            <a:ext cx="6894131" cy="251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98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4031-E9D0-A0F0-FC9F-68C12452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</a:t>
            </a:r>
          </a:p>
        </p:txBody>
      </p:sp>
      <p:pic>
        <p:nvPicPr>
          <p:cNvPr id="5" name="Content Placeholder 4" descr="A blue line graph with black text&#10;&#10;Description automatically generated">
            <a:extLst>
              <a:ext uri="{FF2B5EF4-FFF2-40B4-BE49-F238E27FC236}">
                <a16:creationId xmlns:a16="http://schemas.microsoft.com/office/drawing/2014/main" id="{98472FA5-555B-F4CD-A9B0-9010D493C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2" t="8561" r="7295" b="3849"/>
          <a:stretch/>
        </p:blipFill>
        <p:spPr>
          <a:xfrm>
            <a:off x="1283240" y="1260474"/>
            <a:ext cx="9625520" cy="5232401"/>
          </a:xfrm>
        </p:spPr>
      </p:pic>
    </p:spTree>
    <p:extLst>
      <p:ext uri="{BB962C8B-B14F-4D97-AF65-F5344CB8AC3E}">
        <p14:creationId xmlns:p14="http://schemas.microsoft.com/office/powerpoint/2010/main" val="14417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D4AB-18BD-DD32-45EF-39FCFA84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2837A-2CB8-32CD-5A63-5F65E5D8F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 err="1">
                <a:effectLst/>
                <a:latin typeface="Consolas" panose="020B0609020204030204" pitchFamily="49" charset="0"/>
              </a:rPr>
              <a:t>start_time</a:t>
            </a:r>
            <a:r>
              <a:rPr lang="en-US" b="0" dirty="0"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datetime.datetime</a:t>
            </a:r>
            <a:r>
              <a:rPr lang="en-US" b="0" dirty="0">
                <a:effectLst/>
                <a:latin typeface="Consolas" panose="020B0609020204030204" pitchFamily="49" charset="0"/>
              </a:rPr>
              <a:t>(2024, 12, 25)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4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53E7CC-4FF2-0BD8-9061-A14D18548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BACEAD-C380-A63E-5B55-EE9ADEB066CB}"/>
              </a:ext>
            </a:extLst>
          </p:cNvPr>
          <p:cNvCxnSpPr/>
          <p:nvPr/>
        </p:nvCxnSpPr>
        <p:spPr>
          <a:xfrm flipH="1" flipV="1">
            <a:off x="10672011" y="1876926"/>
            <a:ext cx="312821" cy="134753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3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53C7-3B7E-4441-6B36-D4F02C88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C9BF2-ED79-A30A-E2B3-34CD807D0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BF372-CE5E-09A4-44DE-C8F971ED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BF215A-DAFE-845A-1792-4EAFCFBC0723}"/>
              </a:ext>
            </a:extLst>
          </p:cNvPr>
          <p:cNvCxnSpPr>
            <a:cxnSpLocks/>
          </p:cNvCxnSpPr>
          <p:nvPr/>
        </p:nvCxnSpPr>
        <p:spPr>
          <a:xfrm flipH="1">
            <a:off x="7291138" y="3661799"/>
            <a:ext cx="1744578" cy="6789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597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3912</TotalTime>
  <Words>864</Words>
  <Application>Microsoft Office PowerPoint</Application>
  <PresentationFormat>Widescreen</PresentationFormat>
  <Paragraphs>191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Aptos</vt:lpstr>
      <vt:lpstr>Aptos Display</vt:lpstr>
      <vt:lpstr>Arial</vt:lpstr>
      <vt:lpstr>Consolas</vt:lpstr>
      <vt:lpstr>Office Theme</vt:lpstr>
      <vt:lpstr>PowerPoint Presentation</vt:lpstr>
      <vt:lpstr>What is Pandas?</vt:lpstr>
      <vt:lpstr>Pandas Features</vt:lpstr>
      <vt:lpstr>Pandas Features</vt:lpstr>
      <vt:lpstr>Meteostat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can call the library however you want</vt:lpstr>
      <vt:lpstr>Data analysis</vt:lpstr>
      <vt:lpstr>PowerPoint Presentation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</vt:lpstr>
      <vt:lpstr>Data cleaning </vt:lpstr>
      <vt:lpstr>Data cleaning </vt:lpstr>
      <vt:lpstr>Data cleaning</vt:lpstr>
      <vt:lpstr>Data cleaning</vt:lpstr>
      <vt:lpstr>Data cleaning</vt:lpstr>
      <vt:lpstr>PowerPoint Presentation</vt:lpstr>
      <vt:lpstr>PowerPoint Presentation</vt:lpstr>
      <vt:lpstr>Data analysis</vt:lpstr>
      <vt:lpstr>Transforming data</vt:lpstr>
      <vt:lpstr>Transforming data</vt:lpstr>
      <vt:lpstr>Transforming data</vt:lpstr>
      <vt:lpstr>Transforming data</vt:lpstr>
      <vt:lpstr>Transforming data</vt:lpstr>
      <vt:lpstr>Transforming data</vt:lpstr>
      <vt:lpstr>Transforming data</vt:lpstr>
      <vt:lpstr>Data analysis</vt:lpstr>
      <vt:lpstr>Analyzing Data (visualization)</vt:lpstr>
      <vt:lpstr>Plotting </vt:lpstr>
      <vt:lpstr>Plotting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Claudio Banjai</dc:creator>
  <cp:lastModifiedBy>Claudio Banjai</cp:lastModifiedBy>
  <cp:revision>2</cp:revision>
  <dcterms:created xsi:type="dcterms:W3CDTF">2025-01-11T21:14:28Z</dcterms:created>
  <dcterms:modified xsi:type="dcterms:W3CDTF">2025-01-19T23:35:01Z</dcterms:modified>
</cp:coreProperties>
</file>